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3"/>
  </p:notesMasterIdLst>
  <p:sldIdLst>
    <p:sldId id="256" r:id="rId2"/>
    <p:sldId id="268" r:id="rId3"/>
    <p:sldId id="269" r:id="rId4"/>
    <p:sldId id="257" r:id="rId5"/>
    <p:sldId id="258" r:id="rId6"/>
    <p:sldId id="263" r:id="rId7"/>
    <p:sldId id="270" r:id="rId8"/>
    <p:sldId id="271" r:id="rId9"/>
    <p:sldId id="272" r:id="rId10"/>
    <p:sldId id="273" r:id="rId11"/>
    <p:sldId id="267" r:id="rId12"/>
  </p:sldIdLst>
  <p:sldSz cx="9144000" cy="6858000" type="screen4x3"/>
  <p:notesSz cx="9144000" cy="6858000"/>
  <p:defaultTextStyle>
    <a:defPPr>
      <a:defRPr lang="ru-RU"/>
    </a:defPPr>
    <a:lvl1pPr marL="0" algn="l" defTabSz="1932383">
      <a:defRPr sz="3800">
        <a:solidFill>
          <a:schemeClr val="tx1"/>
        </a:solidFill>
        <a:latin typeface="+mn-lt"/>
        <a:ea typeface="+mn-ea"/>
        <a:cs typeface="+mn-cs"/>
      </a:defRPr>
    </a:lvl1pPr>
    <a:lvl2pPr marL="966191" algn="l" defTabSz="1932383">
      <a:defRPr sz="3800">
        <a:solidFill>
          <a:schemeClr val="tx1"/>
        </a:solidFill>
        <a:latin typeface="+mn-lt"/>
        <a:ea typeface="+mn-ea"/>
        <a:cs typeface="+mn-cs"/>
      </a:defRPr>
    </a:lvl2pPr>
    <a:lvl3pPr marL="1932383" algn="l" defTabSz="1932383">
      <a:defRPr sz="3800">
        <a:solidFill>
          <a:schemeClr val="tx1"/>
        </a:solidFill>
        <a:latin typeface="+mn-lt"/>
        <a:ea typeface="+mn-ea"/>
        <a:cs typeface="+mn-cs"/>
      </a:defRPr>
    </a:lvl3pPr>
    <a:lvl4pPr marL="2898576" algn="l" defTabSz="1932383">
      <a:defRPr sz="3800">
        <a:solidFill>
          <a:schemeClr val="tx1"/>
        </a:solidFill>
        <a:latin typeface="+mn-lt"/>
        <a:ea typeface="+mn-ea"/>
        <a:cs typeface="+mn-cs"/>
      </a:defRPr>
    </a:lvl4pPr>
    <a:lvl5pPr marL="3864767" algn="l" defTabSz="1932383">
      <a:defRPr sz="3800">
        <a:solidFill>
          <a:schemeClr val="tx1"/>
        </a:solidFill>
        <a:latin typeface="+mn-lt"/>
        <a:ea typeface="+mn-ea"/>
        <a:cs typeface="+mn-cs"/>
      </a:defRPr>
    </a:lvl5pPr>
    <a:lvl6pPr marL="4830959" algn="l" defTabSz="1932383">
      <a:defRPr sz="3800">
        <a:solidFill>
          <a:schemeClr val="tx1"/>
        </a:solidFill>
        <a:latin typeface="+mn-lt"/>
        <a:ea typeface="+mn-ea"/>
        <a:cs typeface="+mn-cs"/>
      </a:defRPr>
    </a:lvl6pPr>
    <a:lvl7pPr marL="5797150" algn="l" defTabSz="1932383">
      <a:defRPr sz="3800">
        <a:solidFill>
          <a:schemeClr val="tx1"/>
        </a:solidFill>
        <a:latin typeface="+mn-lt"/>
        <a:ea typeface="+mn-ea"/>
        <a:cs typeface="+mn-cs"/>
      </a:defRPr>
    </a:lvl7pPr>
    <a:lvl8pPr marL="6763343" algn="l" defTabSz="1932383">
      <a:defRPr sz="3800">
        <a:solidFill>
          <a:schemeClr val="tx1"/>
        </a:solidFill>
        <a:latin typeface="+mn-lt"/>
        <a:ea typeface="+mn-ea"/>
        <a:cs typeface="+mn-cs"/>
      </a:defRPr>
    </a:lvl8pPr>
    <a:lvl9pPr marL="7729535" algn="l" defTabSz="1932383">
      <a:defRPr sz="3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087">
          <p15:clr>
            <a:srgbClr val="A4A3A4"/>
          </p15:clr>
        </p15:guide>
        <p15:guide id="2" pos="341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6087"/>
        <p:guide pos="34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80B65-1A92-45EE-8992-9F0D7554D1C2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7A487-AEDD-496D-AD3F-E6B4CDBA3E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47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541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7A487-AEDD-496D-AD3F-E6B4CDBA3E2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499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541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932366" y="1818513"/>
            <a:ext cx="6400801" cy="268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Holder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06340C1-9663-4834-9678-E2A955AB6CD1}" type="datetime1">
              <a:rPr lang="en-US"/>
              <a:t>1/26/2026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5D0545A-7CB3-4638-8526-C2A293956A7E}" type="datetime1">
              <a:rPr lang="en-US"/>
              <a:t>1/26/2026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27DF15-E714-4CF6-BEF1-7D53FFC8CFCA}" type="datetime1">
              <a:rPr lang="en-US"/>
              <a:t>1/26/2026</a:t>
            </a:fld>
            <a:endParaRPr lang="en-US"/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4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6940177" y="6555595"/>
            <a:ext cx="210312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5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1253246"/>
          </a:xfrm>
          <a:prstGeom prst="rect">
            <a:avLst/>
          </a:prstGeom>
        </p:spPr>
        <p:txBody>
          <a:bodyPr lIns="82885" tIns="41443" rIns="82885" bIns="41443"/>
          <a:lstStyle/>
          <a:p>
            <a:pPr>
              <a:defRPr/>
            </a:pPr>
            <a:fld id="{279D1304-8096-4B50-AC30-D0DB72925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668471"/>
          </a:xfrm>
          <a:prstGeom prst="rect">
            <a:avLst/>
          </a:prstGeom>
        </p:spPr>
        <p:txBody>
          <a:bodyPr lIns="82885" tIns="41443" rIns="82885" bIns="41443"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479750" y="6540500"/>
            <a:ext cx="179737" cy="807913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313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425239" y="3233855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457200" y="4912539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3108961" y="6377946"/>
            <a:ext cx="2926080" cy="585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457202" y="6377943"/>
            <a:ext cx="2103121" cy="11708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06340C1-9663-4834-9678-E2A955AB6CD1}" type="datetime1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6940177" y="6555595"/>
            <a:ext cx="210312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5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  <p:sp>
        <p:nvSpPr>
          <p:cNvPr id="9" name="object 2"/>
          <p:cNvSpPr/>
          <p:nvPr userDrawn="1"/>
        </p:nvSpPr>
        <p:spPr bwMode="auto">
          <a:xfrm flipV="1">
            <a:off x="-1" y="430247"/>
            <a:ext cx="9135631" cy="280972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203201" y="68534"/>
            <a:ext cx="1402441" cy="548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>
        <a:defRPr sz="3150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515974&amp;dst=100160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 bwMode="auto">
          <a:xfrm>
            <a:off x="12778" y="6551125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9" name="object 9"/>
          <p:cNvSpPr/>
          <p:nvPr/>
        </p:nvSpPr>
        <p:spPr bwMode="auto">
          <a:xfrm>
            <a:off x="6502401" y="550487"/>
            <a:ext cx="2632396" cy="5840964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10" name="TextBox 9"/>
          <p:cNvSpPr txBox="1"/>
          <p:nvPr/>
        </p:nvSpPr>
        <p:spPr bwMode="auto">
          <a:xfrm>
            <a:off x="259081" y="1989765"/>
            <a:ext cx="76364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Административная ответственность</a:t>
            </a:r>
          </a:p>
          <a:p>
            <a:pPr algn="just">
              <a:defRPr/>
            </a:pPr>
            <a:r>
              <a:rPr lang="ru-RU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неисполнение требований, </a:t>
            </a:r>
            <a:endParaRPr lang="ru-RU" sz="32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связанных </a:t>
            </a:r>
            <a:r>
              <a:rPr lang="ru-RU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осуществлением казначейского </a:t>
            </a:r>
            <a:r>
              <a:rPr lang="ru-RU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сопровождения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2" y="6525919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50">
                <a:solidFill>
                  <a:schemeClr val="bg1">
                    <a:lumMod val="65000"/>
                  </a:schemeClr>
                </a:solidFill>
              </a:rPr>
              <a:t>roskazna.gov.ru</a:t>
            </a:r>
            <a:endParaRPr lang="ru-RU" sz="125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5538767" y="6525919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250" dirty="0">
                <a:solidFill>
                  <a:schemeClr val="bg1">
                    <a:lumMod val="65000"/>
                  </a:schemeClr>
                </a:solidFill>
              </a:rPr>
              <a:t> г. </a:t>
            </a:r>
            <a:r>
              <a:rPr lang="ru-RU" sz="1250" dirty="0" smtClean="0">
                <a:solidFill>
                  <a:schemeClr val="bg1">
                    <a:lumMod val="65000"/>
                  </a:schemeClr>
                </a:solidFill>
              </a:rPr>
              <a:t>Санкт-Петербург, </a:t>
            </a:r>
            <a:r>
              <a:rPr lang="ru-RU" sz="1250" dirty="0">
                <a:solidFill>
                  <a:schemeClr val="bg1">
                    <a:lumMod val="65000"/>
                  </a:schemeClr>
                </a:solidFill>
              </a:rPr>
              <a:t>январь </a:t>
            </a:r>
            <a:r>
              <a:rPr lang="ru-RU" sz="1250" dirty="0" smtClean="0">
                <a:solidFill>
                  <a:schemeClr val="bg1">
                    <a:lumMod val="65000"/>
                  </a:schemeClr>
                </a:solidFill>
              </a:rPr>
              <a:t>2026</a:t>
            </a:r>
            <a:endParaRPr dirty="0"/>
          </a:p>
        </p:txBody>
      </p:sp>
      <p:sp>
        <p:nvSpPr>
          <p:cNvPr id="16" name="object 2"/>
          <p:cNvSpPr/>
          <p:nvPr/>
        </p:nvSpPr>
        <p:spPr bwMode="auto">
          <a:xfrm>
            <a:off x="6" y="6153039"/>
            <a:ext cx="4209463" cy="248239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20" name="object 2"/>
          <p:cNvSpPr/>
          <p:nvPr/>
        </p:nvSpPr>
        <p:spPr bwMode="auto">
          <a:xfrm flipV="1">
            <a:off x="0" y="430246"/>
            <a:ext cx="8737600" cy="280972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8600" y="31112"/>
            <a:ext cx="1402441" cy="54898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86000" y="-10651777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/>
              <a:t>"Статья 15.49. Нарушение срока утверждения сведений об операциях со средствами, подлежащими казначейскому сопровождению</a:t>
            </a:r>
          </a:p>
          <a:p>
            <a:r>
              <a:rPr lang="ru-RU" sz="1200" dirty="0"/>
              <a:t> </a:t>
            </a:r>
          </a:p>
          <a:p>
            <a:r>
              <a:rPr lang="ru-RU" sz="1200" dirty="0"/>
              <a:t>Нарушение при казначейском сопровождении государственным (муниципальным) заказчиком, получателем бюджетных средств, заказчиком установленного срока утверждения сведений об операциях со средствами, подлежащими казначейскому сопровождению, -</a:t>
            </a:r>
          </a:p>
          <a:p>
            <a:r>
              <a:rPr lang="ru-RU" sz="1200" dirty="0"/>
              <a:t>влечет наложение административного штрафа на должностных лиц в размере от десяти тысяч до пятидесяти тысяч рублей; на юридических лиц - от 1 до 5 процентов цены государственного (муниципального) контракта, договора (соглашения), контракта (договора), но не более двухсот тысяч рублей.";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62000" y="32032"/>
            <a:ext cx="1828800" cy="614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r>
              <a:rPr lang="ru-RU" sz="9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6200" y="46977"/>
            <a:ext cx="5157099" cy="969496"/>
          </a:xfrm>
        </p:spPr>
        <p:txBody>
          <a:bodyPr/>
          <a:lstStyle/>
          <a:p>
            <a:r>
              <a:rPr lang="ru-RU" sz="1400" dirty="0" smtClean="0"/>
              <a:t>Внесение изменений в </a:t>
            </a:r>
            <a:r>
              <a:rPr lang="ru-RU" sz="1400" dirty="0"/>
              <a:t>КоАП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506-ФЗ </a:t>
            </a:r>
            <a:r>
              <a:rPr lang="ru-RU" sz="1400" dirty="0"/>
              <a:t>от 28.12.2025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ru-RU" smtClean="0"/>
              <a:t>1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50" y="1132582"/>
            <a:ext cx="8305800" cy="5334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u="sng" dirty="0" smtClean="0"/>
              <a:t>Статья </a:t>
            </a:r>
            <a:r>
              <a:rPr lang="ru-RU" sz="1200" b="1" u="sng" dirty="0"/>
              <a:t>15.49. Нарушение срока утверждения сведений об операциях со средствами, подлежащими казначейскому </a:t>
            </a:r>
            <a:r>
              <a:rPr lang="ru-RU" sz="1200" b="1" u="sng" dirty="0" smtClean="0"/>
              <a:t>сопровождению</a:t>
            </a:r>
          </a:p>
          <a:p>
            <a:endParaRPr lang="ru-RU" sz="1200" dirty="0"/>
          </a:p>
          <a:p>
            <a:pPr algn="just"/>
            <a:r>
              <a:rPr lang="ru-RU" sz="1200" dirty="0"/>
              <a:t>Н</a:t>
            </a:r>
            <a:r>
              <a:rPr lang="ru-RU" sz="1200" dirty="0" smtClean="0"/>
              <a:t>арушение </a:t>
            </a:r>
            <a:r>
              <a:rPr lang="ru-RU" sz="1200" dirty="0"/>
              <a:t>при казначейском сопровождении государственным (муниципальным) заказчиком, получателем бюджетных средств, заказчиком установленного срока утверждения сведений об операциях со средствами, подлежащими казначейскому сопровождению, -</a:t>
            </a:r>
          </a:p>
          <a:p>
            <a:pPr algn="just"/>
            <a:r>
              <a:rPr lang="ru-RU" sz="1200" dirty="0"/>
              <a:t>влечет наложение административного штрафа на должностных лиц в размере от десяти тысяч до пятидесяти тысяч рублей; на юридических лиц - от 1 до 5 процентов цены государственного (муниципального) контракта, договора (соглашения), контракта (договора), но не более двухсот тысяч рублей</a:t>
            </a:r>
            <a:r>
              <a:rPr lang="ru-RU" sz="1200" dirty="0" smtClean="0"/>
              <a:t>.";</a:t>
            </a:r>
          </a:p>
          <a:p>
            <a:endParaRPr lang="ru-RU" sz="1200" dirty="0"/>
          </a:p>
          <a:p>
            <a:r>
              <a:rPr lang="ru-RU" sz="1200" b="1" u="sng" dirty="0" smtClean="0"/>
              <a:t>Статья </a:t>
            </a:r>
            <a:r>
              <a:rPr lang="ru-RU" sz="1200" b="1" u="sng" dirty="0"/>
              <a:t>15.37.1. Несоблюдение требования о ведении раздельного учета результатов финансово-хозяйственной деятельности при исполнении государственного (муниципального) контракта, договора (соглашения), контракта (договора), средства для исполнения обязательств по которым подлежат казначейскому сопровождению</a:t>
            </a:r>
          </a:p>
          <a:p>
            <a:r>
              <a:rPr lang="ru-RU" sz="1200" b="1" dirty="0"/>
              <a:t> </a:t>
            </a:r>
          </a:p>
          <a:p>
            <a:pPr algn="just"/>
            <a:r>
              <a:rPr lang="ru-RU" sz="1200" dirty="0"/>
              <a:t>Несоблюдение требования о ведении раздельного учета результатов финансово-хозяйственной деятельности при исполнении государственного (муниципального) контракта, договора (соглашения), контракта (договора), средства для исполнения обязательств по которым подлежат казначейскому сопровождению, -</a:t>
            </a:r>
          </a:p>
          <a:p>
            <a:pPr algn="just"/>
            <a:r>
              <a:rPr lang="ru-RU" sz="1200" dirty="0"/>
              <a:t>влечет наложение административного штрафа на должностных лиц в размере от десяти тысяч до пятидесяти тысяч рублей; на индивидуальных предпринимателей - от 5 до 10 процентов цены государственного (муниципального) контракта, договора (соглашения), контракта (договора), но не более двухсот пятидесяти тысяч рублей; на юридических лиц - от 5 до 10 процентов цены государственного (муниципального) контракта, договора (соглашения), контракта (договора), но не более пятисот тысяч рублей</a:t>
            </a:r>
            <a:r>
              <a:rPr lang="ru-RU" sz="1200" dirty="0" smtClean="0"/>
              <a:t>.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1200" b="1" spc="-13" dirty="0" smtClean="0">
                <a:cs typeface="Times New Roman" panose="02020603050405020304" pitchFamily="18" charset="0"/>
              </a:rPr>
              <a:t>Статья </a:t>
            </a:r>
            <a:r>
              <a:rPr lang="ru-RU" sz="1200" b="1" spc="-13" dirty="0">
                <a:cs typeface="Times New Roman" panose="02020603050405020304" pitchFamily="18" charset="0"/>
              </a:rPr>
              <a:t>23.7. </a:t>
            </a:r>
            <a:r>
              <a:rPr lang="ru-RU" sz="1200" b="1" spc="-13" dirty="0" smtClean="0">
                <a:cs typeface="Times New Roman" panose="02020603050405020304" pitchFamily="18" charset="0"/>
              </a:rPr>
              <a:t>Федеральный </a:t>
            </a:r>
            <a:r>
              <a:rPr lang="ru-RU" sz="1200" b="1" spc="-13" dirty="0">
                <a:cs typeface="Times New Roman" panose="02020603050405020304" pitchFamily="18" charset="0"/>
              </a:rPr>
              <a:t>орган исполнительной власти, осуществляющий казначейское </a:t>
            </a:r>
            <a:r>
              <a:rPr lang="ru-RU" sz="1200" b="1" spc="-13" dirty="0" smtClean="0">
                <a:cs typeface="Times New Roman" panose="02020603050405020304" pitchFamily="18" charset="0"/>
              </a:rPr>
              <a:t>сопровождение, </a:t>
            </a:r>
            <a:r>
              <a:rPr lang="ru-RU" sz="1200" spc="-13" dirty="0" smtClean="0">
                <a:cs typeface="Times New Roman" panose="02020603050405020304" pitchFamily="18" charset="0"/>
              </a:rPr>
              <a:t> </a:t>
            </a:r>
            <a:r>
              <a:rPr lang="ru-RU" sz="1200" spc="-13" dirty="0">
                <a:cs typeface="Times New Roman" panose="02020603050405020304" pitchFamily="18" charset="0"/>
              </a:rPr>
              <a:t>рассматривает дела об административных правонарушениях, предусмотренных статьями </a:t>
            </a:r>
            <a:r>
              <a:rPr lang="ru-RU" sz="1200" b="1" spc="-13" dirty="0">
                <a:cs typeface="Times New Roman" panose="02020603050405020304" pitchFamily="18" charset="0"/>
              </a:rPr>
              <a:t>15.37. </a:t>
            </a:r>
            <a:r>
              <a:rPr lang="ru-RU" sz="1200" spc="-13" dirty="0">
                <a:cs typeface="Times New Roman" panose="02020603050405020304" pitchFamily="18" charset="0"/>
              </a:rPr>
              <a:t>и </a:t>
            </a:r>
            <a:r>
              <a:rPr lang="ru-RU" sz="1200" b="1" spc="-13" dirty="0">
                <a:cs typeface="Times New Roman" panose="02020603050405020304" pitchFamily="18" charset="0"/>
              </a:rPr>
              <a:t>15.49</a:t>
            </a:r>
            <a:r>
              <a:rPr lang="ru-RU" sz="1200" spc="-13" dirty="0"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1200" dirty="0"/>
          </a:p>
          <a:p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762000" y="32032"/>
            <a:ext cx="1828800" cy="614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r>
              <a:rPr lang="ru-RU" sz="9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</p:spTree>
    <p:extLst>
      <p:ext uri="{BB962C8B-B14F-4D97-AF65-F5344CB8AC3E}">
        <p14:creationId xmlns:p14="http://schemas.microsoft.com/office/powerpoint/2010/main" val="404522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/>
          <p:nvPr/>
        </p:nvSpPr>
        <p:spPr>
          <a:xfrm>
            <a:off x="1750356" y="5536615"/>
            <a:ext cx="1107123" cy="64807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1811481" y="4413032"/>
            <a:ext cx="1342108" cy="256143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marL="144018" indent="-144018" defTabSz="655557">
              <a:lnSpc>
                <a:spcPct val="90000"/>
              </a:lnSpc>
              <a:buFontTx/>
              <a:buChar char="-"/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6492924" y="5146046"/>
            <a:ext cx="876225" cy="11212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defTabSz="655557">
              <a:lnSpc>
                <a:spcPct val="90000"/>
              </a:lnSpc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5014324" y="2715974"/>
            <a:ext cx="1356627" cy="80464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marL="144018" indent="-144018" defTabSz="655557">
              <a:lnSpc>
                <a:spcPct val="90000"/>
              </a:lnSpc>
              <a:buFontTx/>
              <a:buChar char="-"/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542330" y="3437371"/>
            <a:ext cx="862294" cy="36105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814877" y="3896914"/>
            <a:ext cx="886065" cy="67372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3204075" y="1235309"/>
            <a:ext cx="627377" cy="3297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4919547" y="1199690"/>
            <a:ext cx="532546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олилиния 44"/>
          <p:cNvSpPr/>
          <p:nvPr/>
        </p:nvSpPr>
        <p:spPr>
          <a:xfrm>
            <a:off x="7216256" y="2780928"/>
            <a:ext cx="1568212" cy="178971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defTabSz="655557">
              <a:lnSpc>
                <a:spcPct val="90000"/>
              </a:lnSpc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исполнением постановлений по АП осуществляет Отдел, уполномоченный руководителем ТОФК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2619153" y="600547"/>
            <a:ext cx="529695" cy="71816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674839" y="5592755"/>
            <a:ext cx="1282982" cy="141177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marL="144018" indent="-144018" defTabSz="655557">
              <a:lnSpc>
                <a:spcPct val="90000"/>
              </a:lnSpc>
              <a:buFontTx/>
              <a:buChar char="-"/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51498" y="6129300"/>
            <a:ext cx="4255517" cy="59166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2880530" y="554697"/>
            <a:ext cx="569205" cy="87285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4050494" y="2410090"/>
            <a:ext cx="1528496" cy="238116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1904418" y="4686513"/>
            <a:ext cx="1107123" cy="93574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1853259" y="4589162"/>
            <a:ext cx="1342108" cy="136662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marL="144018" indent="-144018" defTabSz="655557">
              <a:lnSpc>
                <a:spcPct val="90000"/>
              </a:lnSpc>
              <a:buFontTx/>
              <a:buChar char="-"/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5781922" y="1634024"/>
            <a:ext cx="1008513" cy="10928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512281" y="858392"/>
            <a:ext cx="1056825" cy="70354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algn="ctr" defTabSz="655557">
              <a:lnSpc>
                <a:spcPct val="90000"/>
              </a:lnSpc>
            </a:pPr>
            <a:r>
              <a:rPr lang="ru-RU" sz="11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Основание</a:t>
            </a:r>
          </a:p>
        </p:txBody>
      </p:sp>
      <p:sp>
        <p:nvSpPr>
          <p:cNvPr id="81" name="Блок-схема: узел 80"/>
          <p:cNvSpPr/>
          <p:nvPr/>
        </p:nvSpPr>
        <p:spPr>
          <a:xfrm>
            <a:off x="401365" y="692696"/>
            <a:ext cx="243195" cy="278946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628" tIns="41315" rIns="82628" bIns="41315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500" b="0" dirty="0">
                <a:solidFill>
                  <a:srgbClr val="002060"/>
                </a:solidFill>
                <a:latin typeface="Century" panose="02040604050505020304" pitchFamily="18" charset="0"/>
              </a:rPr>
              <a:t>1</a:t>
            </a:r>
          </a:p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263760" y="2057400"/>
            <a:ext cx="1367059" cy="289560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marL="96012" indent="-96012" defTabSz="655557">
              <a:lnSpc>
                <a:spcPct val="90000"/>
              </a:lnSpc>
              <a:buFontTx/>
              <a:buAutoNum type="arabicPeriod"/>
            </a:pPr>
            <a:r>
              <a:rPr lang="ru-RU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Заказчиком срока утверждения Сведений</a:t>
            </a:r>
          </a:p>
          <a:p>
            <a:pPr marL="96012" indent="-96012" defTabSz="655557">
              <a:lnSpc>
                <a:spcPct val="90000"/>
              </a:lnSpc>
              <a:buFontTx/>
              <a:buAutoNum type="arabicPeriod"/>
            </a:pPr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6012" indent="-96012" defTabSz="655557">
              <a:lnSpc>
                <a:spcPct val="90000"/>
              </a:lnSpc>
              <a:buFontTx/>
              <a:buAutoNum type="arabicPeriod"/>
            </a:pPr>
            <a:r>
              <a:rPr lang="ru-RU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Автоматическое формирование уведомления о нарушении срока утверждения Сведений</a:t>
            </a:r>
          </a:p>
          <a:p>
            <a:pPr defTabSz="655557">
              <a:lnSpc>
                <a:spcPct val="90000"/>
              </a:lnSpc>
            </a:pPr>
            <a:r>
              <a:rPr lang="ru-RU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личных кабинетах ТОФК и Заказчика</a:t>
            </a:r>
            <a:br>
              <a:rPr lang="ru-RU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ПУР КС ГИИС ЭБ</a:t>
            </a: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en-US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2154406" y="848604"/>
            <a:ext cx="1027183" cy="7133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algn="ctr" defTabSz="655557">
              <a:lnSpc>
                <a:spcPct val="90000"/>
              </a:lnSpc>
            </a:pPr>
            <a:r>
              <a:rPr lang="ru-RU" sz="11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</a:t>
            </a:r>
          </a:p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5" name="Блок-схема: узел 84"/>
          <p:cNvSpPr/>
          <p:nvPr/>
        </p:nvSpPr>
        <p:spPr>
          <a:xfrm>
            <a:off x="2043141" y="692696"/>
            <a:ext cx="243195" cy="278946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628" tIns="41315" rIns="82628" bIns="41315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500" b="0" dirty="0">
                <a:solidFill>
                  <a:srgbClr val="002060"/>
                </a:solidFill>
                <a:latin typeface="Century" panose="02040604050505020304" pitchFamily="18" charset="0"/>
              </a:rPr>
              <a:t>2</a:t>
            </a:r>
          </a:p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29482" y="1661306"/>
            <a:ext cx="1077032" cy="1021556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16002" rtlCol="0" anchor="ctr">
            <a:spAutoFit/>
          </a:bodyPr>
          <a:lstStyle/>
          <a:p>
            <a:pPr algn="ctr" defTabSz="346710" rtl="0" hangingPunct="0"/>
            <a:endParaRPr lang="en-US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6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</a:t>
            </a:r>
          </a:p>
          <a:p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en-US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1602244" y="1190674"/>
            <a:ext cx="523738" cy="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олилиния 86"/>
          <p:cNvSpPr/>
          <p:nvPr/>
        </p:nvSpPr>
        <p:spPr>
          <a:xfrm>
            <a:off x="1649848" y="2696468"/>
            <a:ext cx="2114032" cy="409453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marL="96012" indent="-96012" defTabSz="655557">
              <a:lnSpc>
                <a:spcPct val="90000"/>
              </a:lnSpc>
              <a:buFontTx/>
              <a:buAutoNum type="arabicPeriod"/>
            </a:pPr>
            <a:endParaRPr lang="ru-RU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6012" indent="-96012" defTabSz="655557">
              <a:lnSpc>
                <a:spcPct val="90000"/>
              </a:lnSpc>
              <a:buFontTx/>
              <a:buAutoNum type="arabicPeriod"/>
            </a:pP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6012" indent="-96012" defTabSz="655557">
              <a:lnSpc>
                <a:spcPct val="90000"/>
              </a:lnSpc>
              <a:buFontTx/>
              <a:buAutoNum type="arabicPeriod"/>
            </a:pPr>
            <a:endParaRPr lang="ru-RU" sz="1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6012" indent="-96012" defTabSz="655557">
              <a:lnSpc>
                <a:spcPct val="90000"/>
              </a:lnSpc>
              <a:buFontTx/>
              <a:buAutoNum type="arabicPeriod"/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Протокола об Административном правонарушении осуществляется начальником (заместителем начальника) Отдела казначейского сопровождения ТОФК по месту нахождения участника казначейского сопровождения</a:t>
            </a:r>
          </a:p>
          <a:p>
            <a:pPr marL="96012" indent="-96012" defTabSz="655557">
              <a:lnSpc>
                <a:spcPct val="90000"/>
              </a:lnSpc>
              <a:buFontTx/>
              <a:buAutoNum type="arabicPeriod"/>
            </a:pP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6012" indent="-96012" defTabSz="655557">
              <a:lnSpc>
                <a:spcPct val="90000"/>
              </a:lnSpc>
              <a:buFontTx/>
              <a:buAutoNum type="arabicPeriod"/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о составлении Протокола об АП </a:t>
            </a:r>
          </a:p>
          <a:p>
            <a:pPr defTabSz="655557">
              <a:lnSpc>
                <a:spcPct val="90000"/>
              </a:lnSpc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указанием информации </a:t>
            </a:r>
          </a:p>
          <a:p>
            <a:pPr defTabSz="655557">
              <a:lnSpc>
                <a:spcPct val="90000"/>
              </a:lnSpc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месте, дате и времени составления Протокола направляется лицу в отношении которого возбуждается производство </a:t>
            </a:r>
          </a:p>
          <a:p>
            <a:pPr defTabSz="655557">
              <a:lnSpc>
                <a:spcPct val="90000"/>
              </a:lnSpc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делу об АП.</a:t>
            </a: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Протокол об АП подписывается должностным лицом ТОФК, его составившим, а также лицом, в отношении которого возбуждено дело (законным представителем юридического лица).</a:t>
            </a: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     Копия протокола вручается под расписку лицу, в отношении которого возбуждено дело (законному представителю)</a:t>
            </a: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en-US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3878358" y="847815"/>
            <a:ext cx="1227042" cy="71411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r>
              <a:rPr lang="ru-RU" sz="10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</a:t>
            </a:r>
          </a:p>
          <a:p>
            <a:pPr defTabSz="655557">
              <a:lnSpc>
                <a:spcPct val="90000"/>
              </a:lnSpc>
            </a:pPr>
            <a:r>
              <a:rPr lang="ru-RU" sz="10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Дела  </a:t>
            </a:r>
            <a:r>
              <a:rPr lang="ru-RU" sz="10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об Административном правонарушении</a:t>
            </a:r>
          </a:p>
        </p:txBody>
      </p:sp>
      <p:sp>
        <p:nvSpPr>
          <p:cNvPr id="89" name="Блок-схема: узел 88"/>
          <p:cNvSpPr/>
          <p:nvPr/>
        </p:nvSpPr>
        <p:spPr>
          <a:xfrm>
            <a:off x="3744852" y="656692"/>
            <a:ext cx="243195" cy="278946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628" tIns="41315" rIns="82628" bIns="41315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500" b="0" dirty="0">
                <a:solidFill>
                  <a:srgbClr val="002060"/>
                </a:solidFill>
                <a:latin typeface="Century" panose="02040604050505020304" pitchFamily="18" charset="0"/>
              </a:rPr>
              <a:t>3</a:t>
            </a:r>
          </a:p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3883566" y="1677890"/>
            <a:ext cx="1077032" cy="953453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16002" rtlCol="0" anchor="ctr">
            <a:spAutoFit/>
          </a:bodyPr>
          <a:lstStyle/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r>
              <a:rPr lang="ru-RU" sz="6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3895851" y="2780928"/>
            <a:ext cx="1072701" cy="335334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defTabSz="655557">
              <a:lnSpc>
                <a:spcPct val="90000"/>
              </a:lnSpc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 рассматривается Руководителем (заместителем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руководителя)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Дело рассматривается с участием лица, в отношении которого ведется производство по делу (законного представителя)</a:t>
            </a:r>
          </a:p>
          <a:p>
            <a:pPr defTabSz="655557">
              <a:lnSpc>
                <a:spcPct val="90000"/>
              </a:lnSpc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55557">
              <a:lnSpc>
                <a:spcPct val="90000"/>
              </a:lnSpc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55557">
              <a:lnSpc>
                <a:spcPct val="90000"/>
              </a:lnSpc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55557">
              <a:lnSpc>
                <a:spcPct val="90000"/>
              </a:lnSpc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55557">
              <a:lnSpc>
                <a:spcPct val="90000"/>
              </a:lnSpc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5465741" y="859705"/>
            <a:ext cx="1324694" cy="70222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10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Вынесение решения </a:t>
            </a:r>
          </a:p>
          <a:p>
            <a:pPr defTabSz="655557">
              <a:lnSpc>
                <a:spcPct val="90000"/>
              </a:lnSpc>
            </a:pPr>
            <a:r>
              <a:rPr lang="ru-RU" sz="10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Административном правонарушении</a:t>
            </a:r>
          </a:p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4" name="Блок-схема: узел 93"/>
          <p:cNvSpPr/>
          <p:nvPr/>
        </p:nvSpPr>
        <p:spPr>
          <a:xfrm>
            <a:off x="5320665" y="692696"/>
            <a:ext cx="243195" cy="278946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628" tIns="41315" rIns="82628" bIns="41315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500" b="0" dirty="0">
                <a:solidFill>
                  <a:srgbClr val="002060"/>
                </a:solidFill>
                <a:latin typeface="Century" panose="02040604050505020304" pitchFamily="18" charset="0"/>
              </a:rPr>
              <a:t>4</a:t>
            </a:r>
          </a:p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484536" y="1673999"/>
            <a:ext cx="1077032" cy="953453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16002" rtlCol="0" anchor="ctr">
            <a:spAutoFit/>
          </a:bodyPr>
          <a:lstStyle/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r>
              <a:rPr lang="ru-RU" sz="6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5584248" y="2708920"/>
            <a:ext cx="1282583" cy="335334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 (заместитель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руководителя) 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55557">
              <a:lnSpc>
                <a:spcPct val="90000"/>
              </a:lnSpc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55557">
              <a:lnSpc>
                <a:spcPct val="90000"/>
              </a:lnSpc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рассмотрения выносится: </a:t>
            </a:r>
          </a:p>
          <a:p>
            <a:pPr defTabSz="655557">
              <a:lnSpc>
                <a:spcPct val="90000"/>
              </a:lnSpc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о назначении административного наказания/ постановление о прекращении производства по</a:t>
            </a:r>
            <a:b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делу об АП </a:t>
            </a:r>
          </a:p>
          <a:p>
            <a:pPr defTabSz="655557">
              <a:lnSpc>
                <a:spcPct val="90000"/>
              </a:lnSpc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55557">
              <a:lnSpc>
                <a:spcPct val="90000"/>
              </a:lnSpc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55557">
              <a:lnSpc>
                <a:spcPct val="90000"/>
              </a:lnSpc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7162095" y="884928"/>
            <a:ext cx="1538847" cy="6770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10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Исполнение </a:t>
            </a:r>
            <a:r>
              <a:rPr lang="ru-RU" sz="10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решения</a:t>
            </a:r>
          </a:p>
          <a:p>
            <a:pPr defTabSz="655557">
              <a:lnSpc>
                <a:spcPct val="90000"/>
              </a:lnSpc>
            </a:pPr>
            <a:r>
              <a:rPr lang="ru-RU" sz="10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r>
              <a:rPr lang="ru-RU" sz="10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Административном правонарушении</a:t>
            </a:r>
          </a:p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98" name="Прямая со стрелкой 97"/>
          <p:cNvCxnSpPr/>
          <p:nvPr/>
        </p:nvCxnSpPr>
        <p:spPr>
          <a:xfrm>
            <a:off x="6600559" y="1238606"/>
            <a:ext cx="532546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Блок-схема: узел 98"/>
          <p:cNvSpPr/>
          <p:nvPr/>
        </p:nvSpPr>
        <p:spPr>
          <a:xfrm>
            <a:off x="7002270" y="692696"/>
            <a:ext cx="243195" cy="278946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628" tIns="41315" rIns="82628" bIns="41315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500" b="0" dirty="0">
                <a:solidFill>
                  <a:srgbClr val="002060"/>
                </a:solidFill>
                <a:latin typeface="Century" panose="02040604050505020304" pitchFamily="18" charset="0"/>
              </a:rPr>
              <a:t>5</a:t>
            </a:r>
          </a:p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7160625" y="1690108"/>
            <a:ext cx="1077032" cy="953453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16002" rtlCol="0" anchor="ctr">
            <a:spAutoFit/>
          </a:bodyPr>
          <a:lstStyle/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r>
              <a:rPr lang="ru-RU" sz="6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84468" y="6448957"/>
            <a:ext cx="173353" cy="3123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spAutoFit/>
          </a:bodyPr>
          <a:lstStyle/>
          <a:p>
            <a:pPr algn="ctr" defTabSz="346710" rtl="0" hangingPunct="0"/>
            <a:r>
              <a:rPr lang="ru-RU" sz="1750" dirty="0" smtClean="0">
                <a:solidFill>
                  <a:srgbClr val="17517F"/>
                </a:solidFill>
                <a:cs typeface="Times New Roman" panose="02020603050405020304" pitchFamily="18" charset="0"/>
                <a:sym typeface="Helvetica Neue"/>
              </a:rPr>
              <a:t>2</a:t>
            </a:r>
            <a:endParaRPr lang="ru-RU" sz="1750" dirty="0">
              <a:solidFill>
                <a:srgbClr val="17517F"/>
              </a:solidFill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632190" y="42607"/>
            <a:ext cx="1823413" cy="614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r>
              <a:rPr lang="ru-RU" sz="9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043141" y="170161"/>
            <a:ext cx="6983353" cy="469666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algn="r"/>
            <a:r>
              <a:rPr lang="ru-RU" sz="1400" b="1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Порядок осуществления ТОФК производства по делам </a:t>
            </a:r>
            <a:r>
              <a:rPr lang="ru-RU" sz="1400" b="1" dirty="0" smtClean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      </a:t>
            </a:r>
          </a:p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об </a:t>
            </a:r>
            <a:r>
              <a:rPr lang="ru-RU" sz="1400" b="1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административных правонарушениях</a:t>
            </a:r>
            <a:r>
              <a:rPr lang="ru-RU" sz="1400" b="1" dirty="0" smtClean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,  </a:t>
            </a:r>
            <a:r>
              <a:rPr lang="ru-RU" sz="1400" b="1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предусмотренных ст. 15.49 </a:t>
            </a:r>
            <a:r>
              <a:rPr lang="ru-RU" sz="1400" b="1" dirty="0" smtClean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КоАП</a:t>
            </a:r>
            <a:endParaRPr lang="ru-RU" sz="1400" b="1" dirty="0">
              <a:solidFill>
                <a:srgbClr val="002060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60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3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646331"/>
          </a:xfrm>
        </p:spPr>
        <p:txBody>
          <a:bodyPr/>
          <a:lstStyle/>
          <a:p>
            <a:pPr>
              <a:defRPr/>
            </a:pPr>
            <a:r>
              <a:rPr lang="ru-RU" sz="1400" dirty="0">
                <a:solidFill>
                  <a:srgbClr val="11437F"/>
                </a:solidFill>
              </a:rPr>
              <a:t>КоАП (ст.15.49) </a:t>
            </a:r>
            <a:r>
              <a:rPr lang="ru-RU" sz="1400" dirty="0" smtClean="0">
                <a:solidFill>
                  <a:srgbClr val="11437F"/>
                </a:solidFill>
              </a:rPr>
              <a:t/>
            </a:r>
            <a:br>
              <a:rPr lang="ru-RU" sz="1400" dirty="0" smtClean="0">
                <a:solidFill>
                  <a:srgbClr val="11437F"/>
                </a:solidFill>
              </a:rPr>
            </a:br>
            <a:r>
              <a:rPr lang="ru-RU" sz="1400" dirty="0" smtClean="0">
                <a:solidFill>
                  <a:srgbClr val="11437F"/>
                </a:solidFill>
              </a:rPr>
              <a:t>отражение данных в </a:t>
            </a:r>
            <a:r>
              <a:rPr lang="ru-RU" sz="1400" dirty="0">
                <a:solidFill>
                  <a:srgbClr val="11437F"/>
                </a:solidFill>
              </a:rPr>
              <a:t>ПУР </a:t>
            </a:r>
            <a:r>
              <a:rPr lang="ru-RU" sz="1400" dirty="0" smtClean="0">
                <a:solidFill>
                  <a:srgbClr val="11437F"/>
                </a:solidFill>
              </a:rPr>
              <a:t>КС ГИИС Электронный бюджет</a:t>
            </a:r>
            <a:endParaRPr lang="ru-RU" sz="1400" dirty="0">
              <a:solidFill>
                <a:srgbClr val="11437F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09324" y="2825683"/>
            <a:ext cx="447995" cy="4479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814689" y="1060216"/>
            <a:ext cx="78318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1600" b="1" dirty="0" smtClean="0">
                <a:solidFill>
                  <a:srgbClr val="11437F"/>
                </a:solidFill>
                <a:cs typeface="Times New Roman"/>
              </a:rPr>
              <a:t>В Компоненте </a:t>
            </a:r>
            <a:r>
              <a:rPr lang="ru-RU" sz="1600" b="1" dirty="0">
                <a:solidFill>
                  <a:srgbClr val="11437F"/>
                </a:solidFill>
                <a:cs typeface="Times New Roman"/>
              </a:rPr>
              <a:t>казначейского </a:t>
            </a:r>
            <a:r>
              <a:rPr lang="ru-RU" sz="1600" b="1" dirty="0" smtClean="0">
                <a:solidFill>
                  <a:srgbClr val="11437F"/>
                </a:solidFill>
                <a:cs typeface="Times New Roman"/>
              </a:rPr>
              <a:t>сопровождения Подсистемы </a:t>
            </a:r>
            <a:r>
              <a:rPr lang="ru-RU" sz="1600" b="1" dirty="0">
                <a:solidFill>
                  <a:srgbClr val="11437F"/>
                </a:solidFill>
                <a:cs typeface="Times New Roman"/>
              </a:rPr>
              <a:t>управления расходами Государственная интегрированная информационная система управления общественными финансами «Электронный бюджет</a:t>
            </a:r>
            <a:r>
              <a:rPr lang="ru-RU" sz="1600" b="1" dirty="0" smtClean="0">
                <a:solidFill>
                  <a:srgbClr val="11437F"/>
                </a:solidFill>
                <a:cs typeface="Times New Roman"/>
              </a:rPr>
              <a:t>» </a:t>
            </a:r>
            <a:r>
              <a:rPr lang="ru-RU" sz="1600" b="1" dirty="0">
                <a:solidFill>
                  <a:srgbClr val="11437F"/>
                </a:solidFill>
                <a:cs typeface="Times New Roman"/>
              </a:rPr>
              <a:t>с </a:t>
            </a:r>
            <a:r>
              <a:rPr lang="ru-RU" sz="1600" b="1" dirty="0" smtClean="0">
                <a:solidFill>
                  <a:srgbClr val="11437F"/>
                </a:solidFill>
                <a:cs typeface="Times New Roman"/>
              </a:rPr>
              <a:t>26.01.2026 реализовано:</a:t>
            </a:r>
            <a:endParaRPr lang="ru-RU" sz="1600" b="1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1289819" y="2361355"/>
            <a:ext cx="711230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sz="1400" b="1" dirty="0" smtClean="0">
              <a:solidFill>
                <a:srgbClr val="11437F"/>
              </a:solidFill>
              <a:cs typeface="Times New Roman"/>
            </a:endParaRPr>
          </a:p>
          <a:p>
            <a:pPr>
              <a:defRPr/>
            </a:pPr>
            <a:endParaRPr lang="ru-RU" sz="1400" b="1" dirty="0" smtClean="0">
              <a:solidFill>
                <a:srgbClr val="11437F"/>
              </a:solidFill>
              <a:cs typeface="Times New Roman"/>
            </a:endParaRPr>
          </a:p>
          <a:p>
            <a:pPr algn="just">
              <a:defRPr/>
            </a:pPr>
            <a:r>
              <a:rPr lang="ru-RU" sz="1400" dirty="0" smtClean="0">
                <a:cs typeface="Times New Roman"/>
              </a:rPr>
              <a:t>Автоматическое формирование документа «Уведомление о нарушении срока утверждения Сведений заказчиком» на 12 рабочий день (день поступления + 11 рабочих дней);</a:t>
            </a:r>
          </a:p>
          <a:p>
            <a:pPr>
              <a:defRPr/>
            </a:pPr>
            <a:endParaRPr lang="ru-RU" sz="1400" dirty="0" smtClean="0">
              <a:cs typeface="Times New Roman"/>
            </a:endParaRPr>
          </a:p>
          <a:p>
            <a:pPr>
              <a:defRPr/>
            </a:pPr>
            <a:endParaRPr lang="ru-RU" sz="1400" dirty="0" smtClean="0"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2120" y="4114800"/>
            <a:ext cx="7620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hlinkClick r:id="rId3"/>
              </a:rPr>
              <a:t>П.8 Приказа Минфина РФ №214н от 17.12.2021 </a:t>
            </a:r>
          </a:p>
          <a:p>
            <a:pPr algn="just"/>
            <a:r>
              <a:rPr lang="ru-RU" sz="1400" dirty="0" smtClean="0">
                <a:hlinkClick r:id="rId3"/>
              </a:rPr>
              <a:t>Сведения</a:t>
            </a:r>
            <a:r>
              <a:rPr lang="ru-RU" sz="1400" dirty="0">
                <a:hlinkClick r:id="rId3"/>
              </a:rPr>
              <a:t>, подписанные уполномоченным лицом участника </a:t>
            </a:r>
            <a:r>
              <a:rPr lang="ru-RU" sz="1400" dirty="0" smtClean="0">
                <a:hlinkClick r:id="rId3"/>
              </a:rPr>
              <a:t>казначейского сопровождения</a:t>
            </a:r>
            <a:r>
              <a:rPr lang="ru-RU" sz="1400" dirty="0">
                <a:hlinkClick r:id="rId3"/>
              </a:rPr>
              <a:t>, утверждаются государственным (муниципальным) заказчиком, получателем бюджетных средств, заказчиком на срок действия документа, обосновывающего обязательство, не позднее 10 рабочего дня, следующего за днем поступления от участника казначейского сопровождения Сведений.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62000" y="32032"/>
            <a:ext cx="1828800" cy="614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r>
              <a:rPr lang="ru-RU" sz="9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2590800" y="46977"/>
            <a:ext cx="6452499" cy="430887"/>
          </a:xfrm>
        </p:spPr>
        <p:txBody>
          <a:bodyPr/>
          <a:lstStyle/>
          <a:p>
            <a:pPr>
              <a:defRPr/>
            </a:pPr>
            <a:r>
              <a:rPr lang="ru-RU" sz="1400" dirty="0">
                <a:solidFill>
                  <a:srgbClr val="11437F"/>
                </a:solidFill>
              </a:rPr>
              <a:t>КоАП (ст.15.49) </a:t>
            </a:r>
            <a:br>
              <a:rPr lang="ru-RU" sz="1400" dirty="0">
                <a:solidFill>
                  <a:srgbClr val="11437F"/>
                </a:solidFill>
              </a:rPr>
            </a:br>
            <a:r>
              <a:rPr lang="ru-RU" sz="1400" dirty="0">
                <a:solidFill>
                  <a:srgbClr val="11437F"/>
                </a:solidFill>
              </a:rPr>
              <a:t>отражение данных в ПУР КС ГИИС Электронный бюджет</a:t>
            </a: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28600" y="831656"/>
            <a:ext cx="8305800" cy="738662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Отображение документа «Сведения об операциях с ЦС» в статусе «На утверждении Заказчика</a:t>
            </a:r>
            <a:r>
              <a:rPr lang="ru-RU" sz="1400" b="1" dirty="0" smtClean="0">
                <a:solidFill>
                  <a:srgbClr val="11437F"/>
                </a:solidFill>
                <a:cs typeface="Times New Roman"/>
              </a:rPr>
              <a:t>»:</a:t>
            </a:r>
            <a:endParaRPr lang="ru-RU" sz="1400" b="1" dirty="0">
              <a:solidFill>
                <a:srgbClr val="11437F"/>
              </a:solidFill>
              <a:cs typeface="Times New Roman"/>
            </a:endParaRPr>
          </a:p>
          <a:p>
            <a:pPr>
              <a:defRPr/>
            </a:pPr>
            <a:endParaRPr lang="ru-RU" sz="1400" b="1" dirty="0">
              <a:solidFill>
                <a:srgbClr val="11437F"/>
              </a:solidFill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28600" y="1524000"/>
            <a:ext cx="8616462" cy="1569658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200" dirty="0">
                <a:cs typeface="Times New Roman"/>
              </a:rPr>
              <a:t>Перейти в главное меню, </a:t>
            </a:r>
            <a:r>
              <a:rPr lang="ru-RU" sz="1200" dirty="0" smtClean="0">
                <a:cs typeface="Times New Roman"/>
              </a:rPr>
              <a:t>выбрать </a:t>
            </a:r>
            <a:r>
              <a:rPr lang="ru-RU" sz="1200" dirty="0">
                <a:cs typeface="Times New Roman"/>
              </a:rPr>
              <a:t>«Казначейское </a:t>
            </a:r>
            <a:r>
              <a:rPr lang="ru-RU" sz="1200" dirty="0" smtClean="0">
                <a:cs typeface="Times New Roman"/>
              </a:rPr>
              <a:t>сопровождение</a:t>
            </a:r>
            <a:r>
              <a:rPr lang="ru-RU" sz="1200" dirty="0">
                <a:cs typeface="Times New Roman"/>
              </a:rPr>
              <a:t>» – </a:t>
            </a:r>
            <a:r>
              <a:rPr lang="ru-RU" sz="1200" dirty="0" smtClean="0">
                <a:cs typeface="Times New Roman"/>
              </a:rPr>
              <a:t>«Управление расходами (Казначейское сопровождение)» </a:t>
            </a:r>
            <a:r>
              <a:rPr lang="ru-RU" sz="1200" dirty="0">
                <a:cs typeface="Times New Roman"/>
              </a:rPr>
              <a:t>–</a:t>
            </a:r>
            <a:r>
              <a:rPr lang="ru-RU" sz="1200" dirty="0" smtClean="0">
                <a:cs typeface="Times New Roman"/>
              </a:rPr>
              <a:t>«</a:t>
            </a:r>
            <a:r>
              <a:rPr lang="ru-RU" sz="1200" dirty="0">
                <a:cs typeface="Times New Roman"/>
              </a:rPr>
              <a:t>Предоставление и </a:t>
            </a:r>
            <a:r>
              <a:rPr lang="ru-RU" sz="1200" dirty="0" smtClean="0">
                <a:cs typeface="Times New Roman"/>
              </a:rPr>
              <a:t>обработка </a:t>
            </a:r>
            <a:r>
              <a:rPr lang="ru-RU" sz="1200" dirty="0">
                <a:cs typeface="Times New Roman"/>
              </a:rPr>
              <a:t>сведений об </a:t>
            </a:r>
            <a:r>
              <a:rPr lang="ru-RU" sz="1200" dirty="0" smtClean="0">
                <a:cs typeface="Times New Roman"/>
              </a:rPr>
              <a:t>операциях </a:t>
            </a:r>
            <a:r>
              <a:rPr lang="ru-RU" sz="1200" dirty="0">
                <a:cs typeface="Times New Roman"/>
              </a:rPr>
              <a:t>с целевыми средствами</a:t>
            </a:r>
            <a:r>
              <a:rPr lang="ru-RU" sz="1200" dirty="0" smtClean="0">
                <a:cs typeface="Times New Roman"/>
              </a:rPr>
              <a:t>» – «</a:t>
            </a:r>
            <a:r>
              <a:rPr lang="ru-RU" sz="1200" dirty="0">
                <a:cs typeface="Times New Roman"/>
              </a:rPr>
              <a:t>Сведения об операциях с ЦС» –</a:t>
            </a:r>
            <a:r>
              <a:rPr lang="ru-RU" sz="1200" dirty="0" smtClean="0">
                <a:cs typeface="Times New Roman"/>
              </a:rPr>
              <a:t> «Все </a:t>
            </a:r>
            <a:r>
              <a:rPr lang="ru-RU" sz="1200" dirty="0">
                <a:cs typeface="Times New Roman"/>
              </a:rPr>
              <a:t>документы</a:t>
            </a:r>
            <a:r>
              <a:rPr lang="ru-RU" sz="1200" dirty="0" smtClean="0">
                <a:cs typeface="Times New Roman"/>
              </a:rPr>
              <a:t>»</a:t>
            </a:r>
          </a:p>
          <a:p>
            <a:pPr>
              <a:defRPr/>
            </a:pPr>
            <a:endParaRPr lang="ru-RU" sz="1200" dirty="0" smtClean="0">
              <a:cs typeface="Times New Roman"/>
            </a:endParaRPr>
          </a:p>
          <a:p>
            <a:pPr>
              <a:defRPr/>
            </a:pPr>
            <a:r>
              <a:rPr lang="ru-RU" sz="1200" b="1" dirty="0">
                <a:solidFill>
                  <a:srgbClr val="11437F"/>
                </a:solidFill>
                <a:cs typeface="Times New Roman"/>
              </a:rPr>
              <a:t>Условия отбора:</a:t>
            </a:r>
            <a:endParaRPr lang="ru-RU" sz="12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cs typeface="Times New Roman"/>
              </a:rPr>
              <a:t>статусе «На утверждении Заказчика</a:t>
            </a:r>
            <a:r>
              <a:rPr lang="ru-RU" sz="1200" dirty="0" smtClean="0">
                <a:cs typeface="Times New Roman"/>
              </a:rPr>
              <a:t>»;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cs typeface="Times New Roman"/>
              </a:rPr>
              <a:t>со </a:t>
            </a:r>
            <a:r>
              <a:rPr lang="ru-RU" sz="1200" dirty="0">
                <a:cs typeface="Times New Roman"/>
              </a:rPr>
              <a:t>дня поступления документа «Сведения об операциях с ЦС» на утверждение </a:t>
            </a:r>
            <a:r>
              <a:rPr lang="ru-RU" sz="1200" dirty="0" smtClean="0">
                <a:cs typeface="Times New Roman"/>
              </a:rPr>
              <a:t>заказчику </a:t>
            </a:r>
            <a:r>
              <a:rPr lang="ru-RU" sz="1200" dirty="0">
                <a:cs typeface="Times New Roman"/>
              </a:rPr>
              <a:t>прошло 12 рабочих дней, включая день </a:t>
            </a:r>
            <a:r>
              <a:rPr lang="ru-RU" sz="1200" dirty="0" smtClean="0">
                <a:cs typeface="Times New Roman"/>
              </a:rPr>
              <a:t>поступления (Количество </a:t>
            </a:r>
            <a:r>
              <a:rPr lang="ru-RU" sz="1200" dirty="0">
                <a:cs typeface="Times New Roman"/>
              </a:rPr>
              <a:t>дней до утверждения равно </a:t>
            </a:r>
            <a:r>
              <a:rPr lang="ru-RU" sz="1200" dirty="0" smtClean="0">
                <a:cs typeface="Times New Roman"/>
              </a:rPr>
              <a:t>нулю).</a:t>
            </a:r>
            <a:endParaRPr sz="1200" dirty="0"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3" b="16463"/>
          <a:stretch/>
        </p:blipFill>
        <p:spPr>
          <a:xfrm>
            <a:off x="56213" y="3278324"/>
            <a:ext cx="9043298" cy="14460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"/>
          <a:stretch/>
        </p:blipFill>
        <p:spPr>
          <a:xfrm>
            <a:off x="1676400" y="4724400"/>
            <a:ext cx="6071728" cy="209998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 bwMode="auto">
          <a:xfrm>
            <a:off x="762000" y="32032"/>
            <a:ext cx="1828800" cy="614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r>
              <a:rPr lang="ru-RU" sz="9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5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3886200" y="46977"/>
            <a:ext cx="5157099" cy="646331"/>
          </a:xfrm>
        </p:spPr>
        <p:txBody>
          <a:bodyPr/>
          <a:lstStyle/>
          <a:p>
            <a:pPr>
              <a:defRPr/>
            </a:pPr>
            <a:r>
              <a:rPr lang="ru-RU" sz="1400" dirty="0">
                <a:solidFill>
                  <a:srgbClr val="11437F"/>
                </a:solidFill>
              </a:rPr>
              <a:t>КоАП (ст.15.49) </a:t>
            </a:r>
            <a:br>
              <a:rPr lang="ru-RU" sz="1400" dirty="0">
                <a:solidFill>
                  <a:srgbClr val="11437F"/>
                </a:solidFill>
              </a:rPr>
            </a:br>
            <a:r>
              <a:rPr lang="ru-RU" sz="1400" dirty="0">
                <a:solidFill>
                  <a:srgbClr val="11437F"/>
                </a:solidFill>
              </a:rPr>
              <a:t>отражение данных в ПУР КС ГИИС Электронный бюджет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91737" y="863591"/>
            <a:ext cx="8738498" cy="523218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Отображение документа «Уведомление о нарушении срока утверждения Сведений заказчиком</a:t>
            </a:r>
            <a:r>
              <a:rPr lang="ru-RU" sz="1400" b="1" dirty="0" smtClean="0">
                <a:solidFill>
                  <a:srgbClr val="11437F"/>
                </a:solidFill>
                <a:cs typeface="Times New Roman"/>
              </a:rPr>
              <a:t>»:</a:t>
            </a:r>
            <a:endParaRPr lang="ru-RU" sz="1400" b="1" dirty="0">
              <a:solidFill>
                <a:srgbClr val="11437F"/>
              </a:solidFill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23364" y="1623300"/>
            <a:ext cx="8949944" cy="2339100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200" dirty="0" smtClean="0">
                <a:cs typeface="Times New Roman"/>
              </a:rPr>
              <a:t>Перейти </a:t>
            </a:r>
            <a:r>
              <a:rPr lang="ru-RU" sz="1200" dirty="0">
                <a:cs typeface="Times New Roman"/>
              </a:rPr>
              <a:t>в главное меню, </a:t>
            </a:r>
            <a:r>
              <a:rPr lang="ru-RU" sz="1200" dirty="0" smtClean="0">
                <a:cs typeface="Times New Roman"/>
              </a:rPr>
              <a:t>выбрать </a:t>
            </a:r>
            <a:r>
              <a:rPr lang="ru-RU" sz="1200" dirty="0" smtClean="0"/>
              <a:t>«</a:t>
            </a:r>
            <a:r>
              <a:rPr lang="ru-RU" sz="1200" dirty="0"/>
              <a:t>Казначейское сопровождение» – «Управление расходами (Казначейское сопровождение)» –«Предоставление и обработка сведений об операциях с целевыми средствами» – «Уведомления о нарушении срока утверждения Сведений заказчиком» – «Все документы»</a:t>
            </a:r>
          </a:p>
          <a:p>
            <a:pPr>
              <a:defRPr/>
            </a:pPr>
            <a:endParaRPr lang="ru-RU" sz="1200" dirty="0" smtClean="0">
              <a:cs typeface="Times New Roman"/>
            </a:endParaRPr>
          </a:p>
          <a:p>
            <a:pPr>
              <a:defRPr/>
            </a:pPr>
            <a:endParaRPr lang="ru-RU" sz="1200" dirty="0" smtClean="0">
              <a:cs typeface="Times New Roman"/>
            </a:endParaRPr>
          </a:p>
          <a:p>
            <a:pPr>
              <a:defRPr/>
            </a:pPr>
            <a:r>
              <a:rPr lang="ru-RU" sz="1200" b="1" dirty="0">
                <a:solidFill>
                  <a:srgbClr val="11437F"/>
                </a:solidFill>
                <a:cs typeface="Times New Roman"/>
              </a:rPr>
              <a:t>Условия отбора:</a:t>
            </a:r>
            <a:endParaRPr lang="ru-RU" sz="12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cs typeface="Times New Roman"/>
              </a:rPr>
              <a:t>со </a:t>
            </a:r>
            <a:r>
              <a:rPr lang="ru-RU" sz="1200" dirty="0">
                <a:cs typeface="Times New Roman"/>
              </a:rPr>
              <a:t>дня поступления документа «Сведения об операциях с ЦС» на утверждение </a:t>
            </a:r>
            <a:r>
              <a:rPr lang="ru-RU" sz="1200" dirty="0" smtClean="0">
                <a:cs typeface="Times New Roman"/>
              </a:rPr>
              <a:t>заказчику </a:t>
            </a:r>
            <a:r>
              <a:rPr lang="ru-RU" sz="1200" dirty="0">
                <a:cs typeface="Times New Roman"/>
              </a:rPr>
              <a:t>прошло 12 рабочих дней, включая день </a:t>
            </a:r>
            <a:r>
              <a:rPr lang="ru-RU" sz="1200" dirty="0" smtClean="0">
                <a:cs typeface="Times New Roman"/>
              </a:rPr>
              <a:t>поступления (</a:t>
            </a:r>
            <a:r>
              <a:rPr lang="ru-RU" sz="1200" dirty="0">
                <a:cs typeface="Times New Roman"/>
              </a:rPr>
              <a:t>Количество дней до утверждения равно нулю</a:t>
            </a:r>
            <a:r>
              <a:rPr lang="ru-RU" sz="1200" dirty="0" smtClean="0">
                <a:cs typeface="Times New Roman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cs typeface="Times New Roman"/>
              </a:rPr>
              <a:t>в </a:t>
            </a:r>
            <a:r>
              <a:rPr lang="ru-RU" sz="1200" dirty="0">
                <a:cs typeface="Times New Roman"/>
              </a:rPr>
              <a:t>системе имеется документ «Уведомления о нарушении срока утверждения Сведений заказчиком», у которого «Номер документа-основания» равен номеру документа «Сведения об операциях с ЦС», на который сформировано </a:t>
            </a:r>
            <a:r>
              <a:rPr lang="ru-RU" sz="1200" dirty="0" smtClean="0">
                <a:cs typeface="Times New Roman"/>
              </a:rPr>
              <a:t>уведомление</a:t>
            </a:r>
          </a:p>
          <a:p>
            <a:pPr>
              <a:defRPr/>
            </a:pPr>
            <a:endParaRPr lang="ru-RU" sz="1400" dirty="0"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64" y="3803635"/>
            <a:ext cx="8571095" cy="297520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 bwMode="auto">
          <a:xfrm>
            <a:off x="762000" y="32032"/>
            <a:ext cx="1828800" cy="614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r>
              <a:rPr lang="ru-RU" sz="9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</p:spTree>
    <p:extLst>
      <p:ext uri="{BB962C8B-B14F-4D97-AF65-F5344CB8AC3E}">
        <p14:creationId xmlns:p14="http://schemas.microsoft.com/office/powerpoint/2010/main" val="414095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397" y="1174316"/>
            <a:ext cx="8040448" cy="487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4571999" y="8384"/>
            <a:ext cx="4546760" cy="594853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algn="r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Справочники</a:t>
            </a:r>
          </a:p>
          <a:p>
            <a:pPr algn="r"/>
            <a:r>
              <a:rPr lang="ru-RU" sz="1400" b="1" dirty="0">
                <a:solidFill>
                  <a:srgbClr val="99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Навигация </a:t>
            </a: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958256" y="6562300"/>
            <a:ext cx="2103120" cy="269304"/>
          </a:xfrm>
        </p:spPr>
        <p:txBody>
          <a:bodyPr/>
          <a:lstStyle/>
          <a:p>
            <a:fld id="{FAA6C436-0D4A-4340-A2B7-930FFE7E96AA}" type="slidenum">
              <a:rPr lang="ru-RU"/>
              <a:pPr/>
              <a:t>6</a:t>
            </a:fld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55383" y="1818512"/>
            <a:ext cx="3805746" cy="1605567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ECD6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algn="ctr"/>
            <a:r>
              <a:rPr lang="ru-RU" sz="1400" dirty="0">
                <a:solidFill>
                  <a:srgbClr val="003B59"/>
                </a:solidFill>
              </a:rPr>
              <a:t>Справочник «Почтовые уведомления» позволяет настроить получение уведомлений о поступивших на лицевой счет документах или об изменении статусов исходящих документов</a:t>
            </a:r>
          </a:p>
        </p:txBody>
      </p:sp>
      <p:cxnSp>
        <p:nvCxnSpPr>
          <p:cNvPr id="13" name="Прямая со стрелкой 12"/>
          <p:cNvCxnSpPr>
            <a:stCxn id="12" idx="1"/>
          </p:cNvCxnSpPr>
          <p:nvPr/>
        </p:nvCxnSpPr>
        <p:spPr>
          <a:xfrm rot="10800000" flipV="1">
            <a:off x="3484387" y="2621295"/>
            <a:ext cx="1570996" cy="274029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517622" y="5522636"/>
            <a:ext cx="1079656" cy="0"/>
          </a:xfrm>
          <a:prstGeom prst="line">
            <a:avLst/>
          </a:prstGeom>
          <a:ln w="127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825780" y="3613535"/>
            <a:ext cx="604229" cy="6710"/>
          </a:xfrm>
          <a:prstGeom prst="line">
            <a:avLst/>
          </a:prstGeom>
          <a:ln w="127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 bwMode="auto">
          <a:xfrm>
            <a:off x="762000" y="32032"/>
            <a:ext cx="1828800" cy="614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r>
              <a:rPr lang="ru-RU" sz="9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</p:spTree>
    <p:extLst>
      <p:ext uri="{BB962C8B-B14F-4D97-AF65-F5344CB8AC3E}">
        <p14:creationId xmlns:p14="http://schemas.microsoft.com/office/powerpoint/2010/main" val="36777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934200" y="6548407"/>
            <a:ext cx="2103120" cy="269304"/>
          </a:xfrm>
        </p:spPr>
        <p:txBody>
          <a:bodyPr/>
          <a:lstStyle/>
          <a:p>
            <a:fld id="{FAA6C436-0D4A-4340-A2B7-930FFE7E96AA}" type="slidenum">
              <a:rPr lang="ru-RU"/>
              <a:pPr/>
              <a:t>7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4316"/>
            <a:ext cx="8318220" cy="5347752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5538766" y="2014794"/>
            <a:ext cx="3383683" cy="1358860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ECD6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algn="ctr"/>
            <a:r>
              <a:rPr lang="ru-RU" sz="1400" dirty="0">
                <a:solidFill>
                  <a:srgbClr val="003B59"/>
                </a:solidFill>
              </a:rPr>
              <a:t>1. Выбрать из справочника документ, уведомления о котором должны поступать</a:t>
            </a:r>
          </a:p>
        </p:txBody>
      </p:sp>
      <p:cxnSp>
        <p:nvCxnSpPr>
          <p:cNvPr id="11" name="Прямая со стрелкой 10"/>
          <p:cNvCxnSpPr>
            <a:stCxn id="9" idx="1"/>
          </p:cNvCxnSpPr>
          <p:nvPr/>
        </p:nvCxnSpPr>
        <p:spPr>
          <a:xfrm flipH="1">
            <a:off x="3121850" y="2694224"/>
            <a:ext cx="2416916" cy="57372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5527032" y="4234244"/>
            <a:ext cx="3383683" cy="1064462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ECD6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algn="ctr"/>
            <a:r>
              <a:rPr lang="ru-RU" sz="1400" dirty="0">
                <a:solidFill>
                  <a:srgbClr val="003B59"/>
                </a:solidFill>
              </a:rPr>
              <a:t>2. Добавить получателей уведомлений</a:t>
            </a:r>
          </a:p>
        </p:txBody>
      </p:sp>
      <p:cxnSp>
        <p:nvCxnSpPr>
          <p:cNvPr id="13" name="Прямая со стрелкой 12"/>
          <p:cNvCxnSpPr>
            <a:stCxn id="12" idx="1"/>
          </p:cNvCxnSpPr>
          <p:nvPr/>
        </p:nvCxnSpPr>
        <p:spPr>
          <a:xfrm rot="10800000">
            <a:off x="1309165" y="4279572"/>
            <a:ext cx="4217868" cy="48690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733079" y="3373654"/>
            <a:ext cx="294160" cy="27845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587715" y="15487"/>
            <a:ext cx="4546760" cy="594853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algn="r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</a:t>
            </a:r>
            <a:endParaRPr lang="ru-RU" sz="1400" b="1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Почтового </a:t>
            </a: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уведомления</a:t>
            </a: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762000" y="32032"/>
            <a:ext cx="1828800" cy="614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r>
              <a:rPr lang="ru-RU" sz="9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</p:spTree>
    <p:extLst>
      <p:ext uri="{BB962C8B-B14F-4D97-AF65-F5344CB8AC3E}">
        <p14:creationId xmlns:p14="http://schemas.microsoft.com/office/powerpoint/2010/main" val="271072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396" y="1013267"/>
            <a:ext cx="6022150" cy="5417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934200" y="6573456"/>
            <a:ext cx="2103120" cy="269304"/>
          </a:xfrm>
        </p:spPr>
        <p:txBody>
          <a:bodyPr/>
          <a:lstStyle/>
          <a:p>
            <a:fld id="{FAA6C436-0D4A-4340-A2B7-930FFE7E96AA}" type="slidenum">
              <a:rPr lang="ru-RU"/>
              <a:pPr/>
              <a:t>8</a:t>
            </a:fld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34538" y="4234245"/>
            <a:ext cx="3625374" cy="1125499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ECD6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algn="ctr"/>
            <a:r>
              <a:rPr lang="ru-RU" sz="1600" dirty="0">
                <a:solidFill>
                  <a:srgbClr val="003B59"/>
                </a:solidFill>
              </a:rPr>
              <a:t>1. Заполнить поля «Электронная почта» и «ФИО пользователя», сохранить изменения и закрыть окно</a:t>
            </a:r>
          </a:p>
        </p:txBody>
      </p:sp>
      <p:cxnSp>
        <p:nvCxnSpPr>
          <p:cNvPr id="11" name="Прямая со стрелкой 10"/>
          <p:cNvCxnSpPr>
            <a:stCxn id="9" idx="1"/>
          </p:cNvCxnSpPr>
          <p:nvPr/>
        </p:nvCxnSpPr>
        <p:spPr>
          <a:xfrm rot="10800000">
            <a:off x="3484388" y="2462706"/>
            <a:ext cx="1450150" cy="23342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9" idx="1"/>
          </p:cNvCxnSpPr>
          <p:nvPr/>
        </p:nvCxnSpPr>
        <p:spPr>
          <a:xfrm flipH="1">
            <a:off x="3605237" y="4796994"/>
            <a:ext cx="1329301" cy="96629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9" idx="1"/>
          </p:cNvCxnSpPr>
          <p:nvPr/>
        </p:nvCxnSpPr>
        <p:spPr>
          <a:xfrm rot="10800000">
            <a:off x="3846925" y="2140608"/>
            <a:ext cx="1087612" cy="265638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3786502" y="1068525"/>
            <a:ext cx="2900300" cy="530119"/>
          </a:xfrm>
          <a:prstGeom prst="roundRect">
            <a:avLst/>
          </a:prstGeom>
          <a:solidFill>
            <a:srgbClr val="E6E6E6"/>
          </a:solidFill>
          <a:ln w="9525">
            <a:solidFill>
              <a:srgbClr val="ECD6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algn="ctr"/>
            <a:r>
              <a:rPr lang="ru-RU" sz="1600" dirty="0">
                <a:solidFill>
                  <a:srgbClr val="003B59"/>
                </a:solidFill>
              </a:rPr>
              <a:t>2. Актуализировать запись</a:t>
            </a:r>
          </a:p>
        </p:txBody>
      </p:sp>
      <p:cxnSp>
        <p:nvCxnSpPr>
          <p:cNvPr id="15" name="Прямая со стрелкой 14"/>
          <p:cNvCxnSpPr>
            <a:stCxn id="14" idx="1"/>
          </p:cNvCxnSpPr>
          <p:nvPr/>
        </p:nvCxnSpPr>
        <p:spPr>
          <a:xfrm rot="10800000" flipV="1">
            <a:off x="1309163" y="1333585"/>
            <a:ext cx="2477339" cy="16282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9" idx="1"/>
          </p:cNvCxnSpPr>
          <p:nvPr/>
        </p:nvCxnSpPr>
        <p:spPr>
          <a:xfrm flipH="1">
            <a:off x="4572000" y="4796994"/>
            <a:ext cx="362537" cy="96629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94690" y="-6456"/>
            <a:ext cx="4546760" cy="594853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algn="r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</a:t>
            </a:r>
            <a:endParaRPr lang="ru-RU" sz="1400" b="1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Почтового </a:t>
            </a: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уведомления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42396" y="1335364"/>
            <a:ext cx="966767" cy="32209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762000" y="32032"/>
            <a:ext cx="1828800" cy="614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r>
              <a:rPr lang="ru-RU" sz="9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</p:spTree>
    <p:extLst>
      <p:ext uri="{BB962C8B-B14F-4D97-AF65-F5344CB8AC3E}">
        <p14:creationId xmlns:p14="http://schemas.microsoft.com/office/powerpoint/2010/main" val="223930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 bwMode="auto">
          <a:xfrm>
            <a:off x="705033" y="77767"/>
            <a:ext cx="1946771" cy="614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r>
              <a:rPr lang="ru-RU" sz="9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</a:t>
            </a:r>
            <a:r>
              <a:rPr lang="ru-RU" sz="900" dirty="0" smtClean="0">
                <a:solidFill>
                  <a:schemeClr val="accent1">
                    <a:lumMod val="75000"/>
                  </a:schemeClr>
                </a:solidFill>
              </a:rPr>
              <a:t>КАЗНАЧЕЙСТВА                      </a:t>
            </a:r>
            <a:r>
              <a:rPr lang="ru-RU" sz="900" dirty="0">
                <a:solidFill>
                  <a:schemeClr val="accent1">
                    <a:lumMod val="75000"/>
                  </a:schemeClr>
                </a:solidFill>
              </a:rPr>
              <a:t>ПО Г. САНКТ-ПЕТЕРБУРГУ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1750356" y="5536615"/>
            <a:ext cx="1107123" cy="64807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86336" y="-31797"/>
            <a:ext cx="6794891" cy="685110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algn="l"/>
            <a:r>
              <a:rPr lang="ru-RU" sz="1400" b="1" spc="-1" dirty="0" smtClean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	Порядок </a:t>
            </a:r>
            <a:r>
              <a:rPr lang="ru-RU" sz="1400" b="1" spc="-1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осуществления ТОФК производства</a:t>
            </a:r>
            <a:r>
              <a:rPr lang="en-US" sz="1400" b="1" spc="-1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ru-RU" sz="1400" b="1" spc="-1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по </a:t>
            </a:r>
            <a:r>
              <a:rPr lang="ru-RU" sz="1400" b="1" spc="-1" dirty="0" smtClean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	делам </a:t>
            </a:r>
            <a:r>
              <a:rPr lang="ru-RU" sz="1400" b="1" spc="-1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об административных правонарушениях, </a:t>
            </a:r>
            <a:endParaRPr lang="ru-RU" sz="1400" b="1" spc="-1" dirty="0" smtClean="0">
              <a:solidFill>
                <a:srgbClr val="002060"/>
              </a:solidFill>
              <a:latin typeface="+mj-lt"/>
              <a:cs typeface="Calibri" panose="020F0502020204030204" pitchFamily="34" charset="0"/>
            </a:endParaRPr>
          </a:p>
          <a:p>
            <a:pPr algn="l"/>
            <a:r>
              <a:rPr lang="ru-RU" sz="1400" b="1" spc="-1" dirty="0" smtClean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	предусмотренных </a:t>
            </a:r>
            <a:r>
              <a:rPr lang="ru-RU" sz="1400" b="1" spc="-1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ст. 15.37.1 </a:t>
            </a:r>
            <a:r>
              <a:rPr lang="ru-RU" sz="1400" b="1" spc="-1" dirty="0" smtClean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КоАП</a:t>
            </a:r>
            <a:endParaRPr lang="ru-RU" sz="1400" b="1" spc="-1" dirty="0">
              <a:solidFill>
                <a:srgbClr val="00206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1811481" y="4413032"/>
            <a:ext cx="1342108" cy="256143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marL="144018" indent="-144018" defTabSz="655557">
              <a:lnSpc>
                <a:spcPct val="90000"/>
              </a:lnSpc>
              <a:buFontTx/>
              <a:buChar char="-"/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6492924" y="5146046"/>
            <a:ext cx="876225" cy="11212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defTabSz="655557">
              <a:lnSpc>
                <a:spcPct val="90000"/>
              </a:lnSpc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5014324" y="2715974"/>
            <a:ext cx="1356627" cy="80464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marL="144018" indent="-144018" defTabSz="655557">
              <a:lnSpc>
                <a:spcPct val="90000"/>
              </a:lnSpc>
              <a:buFontTx/>
              <a:buChar char="-"/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542330" y="3437371"/>
            <a:ext cx="862294" cy="36105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814877" y="3896914"/>
            <a:ext cx="886065" cy="67372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3214852" y="1207522"/>
            <a:ext cx="627377" cy="3297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4905540" y="1212488"/>
            <a:ext cx="532546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олилиния 44"/>
          <p:cNvSpPr/>
          <p:nvPr/>
        </p:nvSpPr>
        <p:spPr>
          <a:xfrm>
            <a:off x="7334781" y="2745110"/>
            <a:ext cx="981549" cy="11803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defTabSz="655557">
              <a:lnSpc>
                <a:spcPct val="90000"/>
              </a:lnSpc>
            </a:pPr>
            <a:r>
              <a:rPr lang="ru-RU" sz="10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Контроль за исполнением постановлений по АП осуществляет Отдел уполномоченный руководителем ТОФК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2619153" y="600547"/>
            <a:ext cx="529695" cy="71816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674839" y="5592755"/>
            <a:ext cx="1282982" cy="141177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marL="144018" indent="-144018" defTabSz="655557">
              <a:lnSpc>
                <a:spcPct val="90000"/>
              </a:lnSpc>
              <a:buFontTx/>
              <a:buChar char="-"/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51498" y="6129300"/>
            <a:ext cx="4255517" cy="59166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2880530" y="554697"/>
            <a:ext cx="569205" cy="87285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4050494" y="2410090"/>
            <a:ext cx="1528496" cy="238116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1904418" y="4686513"/>
            <a:ext cx="1107123" cy="93574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1853259" y="4589162"/>
            <a:ext cx="1342108" cy="136662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marL="144018" indent="-144018" defTabSz="655557">
              <a:lnSpc>
                <a:spcPct val="90000"/>
              </a:lnSpc>
              <a:buFontTx/>
              <a:buChar char="-"/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5781922" y="1634024"/>
            <a:ext cx="1008513" cy="10928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538416" y="824813"/>
            <a:ext cx="1056825" cy="70354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algn="ctr" defTabSz="655557">
              <a:lnSpc>
                <a:spcPct val="90000"/>
              </a:lnSpc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Основание</a:t>
            </a:r>
          </a:p>
        </p:txBody>
      </p:sp>
      <p:sp>
        <p:nvSpPr>
          <p:cNvPr id="81" name="Блок-схема: узел 80"/>
          <p:cNvSpPr/>
          <p:nvPr/>
        </p:nvSpPr>
        <p:spPr>
          <a:xfrm>
            <a:off x="421610" y="704711"/>
            <a:ext cx="243195" cy="278946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628" tIns="41315" rIns="82628" bIns="41315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500" b="0" dirty="0">
                <a:solidFill>
                  <a:srgbClr val="002060"/>
                </a:solidFill>
                <a:latin typeface="Century" panose="02040604050505020304" pitchFamily="18" charset="0"/>
              </a:rPr>
              <a:t>1</a:t>
            </a:r>
          </a:p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383297" y="1662366"/>
            <a:ext cx="1367059" cy="312888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marL="96012" indent="-96012" defTabSz="655557">
              <a:lnSpc>
                <a:spcPct val="90000"/>
              </a:lnSpc>
              <a:buAutoNum type="arabicPeriod"/>
            </a:pPr>
            <a:r>
              <a:rPr lang="ru-RU" sz="1050" dirty="0">
                <a:solidFill>
                  <a:srgbClr val="FF0000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Акт по результатам проверки </a:t>
            </a:r>
          </a:p>
          <a:p>
            <a:pPr defTabSz="655557">
              <a:lnSpc>
                <a:spcPct val="90000"/>
              </a:lnSpc>
            </a:pPr>
            <a:r>
              <a:rPr lang="ru-RU" sz="1050" dirty="0">
                <a:solidFill>
                  <a:srgbClr val="FF0000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ведения раздельного учета результатов финансово-хозяйственной деятельности при расширенном казначейском сопровождении.</a:t>
            </a:r>
          </a:p>
          <a:p>
            <a:pPr defTabSz="655557">
              <a:lnSpc>
                <a:spcPct val="90000"/>
              </a:lnSpc>
            </a:pPr>
            <a:endParaRPr lang="ru-RU" sz="1050" dirty="0">
              <a:solidFill>
                <a:srgbClr val="FF0000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1050" dirty="0">
                <a:solidFill>
                  <a:srgbClr val="FF0000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2. Акт проверки при осуществлении внутреннего государственного  финансового контроля.</a:t>
            </a: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en-US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2154406" y="848604"/>
            <a:ext cx="1027183" cy="7133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algn="ctr" defTabSz="655557">
              <a:lnSpc>
                <a:spcPct val="90000"/>
              </a:lnSpc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</a:t>
            </a:r>
          </a:p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5" name="Блок-схема: узел 84"/>
          <p:cNvSpPr/>
          <p:nvPr/>
        </p:nvSpPr>
        <p:spPr>
          <a:xfrm>
            <a:off x="2043141" y="729110"/>
            <a:ext cx="243195" cy="278946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628" tIns="41315" rIns="82628" bIns="41315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500" b="0" dirty="0">
                <a:solidFill>
                  <a:srgbClr val="002060"/>
                </a:solidFill>
                <a:latin typeface="Century" panose="02040604050505020304" pitchFamily="18" charset="0"/>
              </a:rPr>
              <a:t>2</a:t>
            </a:r>
          </a:p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8074" y="1662366"/>
            <a:ext cx="1077032" cy="1021556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16002" rtlCol="0" anchor="ctr">
            <a:spAutoFit/>
          </a:bodyPr>
          <a:lstStyle/>
          <a:p>
            <a:pPr algn="ctr" defTabSz="346710" rtl="0" hangingPunct="0"/>
            <a:endParaRPr lang="en-US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r>
              <a:rPr lang="ru-RU" sz="6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расширенного казначейского сопровождения/Отдел казначейского сопровождения Территориального органа Федерального казначейства</a:t>
            </a:r>
            <a:endParaRPr lang="en-US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1623665" y="1212488"/>
            <a:ext cx="523738" cy="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олилиния 86"/>
          <p:cNvSpPr/>
          <p:nvPr/>
        </p:nvSpPr>
        <p:spPr>
          <a:xfrm>
            <a:off x="1811482" y="2631343"/>
            <a:ext cx="1933370" cy="39547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marL="96012" indent="-96012" defTabSz="655557">
              <a:lnSpc>
                <a:spcPct val="90000"/>
              </a:lnSpc>
              <a:buAutoNum type="arabicPeriod"/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осуществляется начальником (заместителем начальника) Отдела расширенного казначейского сопровождения/Отдела казначейского сопровождения ТОФК по месту нахождения участника казначейского сопровождения</a:t>
            </a: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96012" indent="-96012" defTabSz="655557">
              <a:lnSpc>
                <a:spcPct val="90000"/>
              </a:lnSpc>
              <a:buFontTx/>
              <a:buAutoNum type="arabicPeriod"/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Уведомление о составлении Протокола об АП </a:t>
            </a:r>
          </a:p>
          <a:p>
            <a:pPr defTabSz="655557">
              <a:lnSpc>
                <a:spcPct val="90000"/>
              </a:lnSpc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 указанием информации </a:t>
            </a:r>
          </a:p>
          <a:p>
            <a:pPr defTabSz="655557">
              <a:lnSpc>
                <a:spcPct val="90000"/>
              </a:lnSpc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месте, дате и времени составления Протокола направляется лицу в отношении которого возбуждается производства </a:t>
            </a:r>
          </a:p>
          <a:p>
            <a:pPr defTabSz="655557">
              <a:lnSpc>
                <a:spcPct val="90000"/>
              </a:lnSpc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АП.</a:t>
            </a: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3. Протокол об АП подписывается должностным лицом ТОФК, его составившим, а также лицом, в отношении которого возбуждено дело (законным представителем)</a:t>
            </a: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4.      Копия протокола вручается под расписку лицу, в отношении которого возбуждено дело (законному представителю)</a:t>
            </a: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en-US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3878358" y="847815"/>
            <a:ext cx="1027183" cy="71411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</a:t>
            </a:r>
          </a:p>
          <a:p>
            <a:pPr defTabSz="655557">
              <a:lnSpc>
                <a:spcPct val="90000"/>
              </a:lnSpc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дела об Административном правонарушении</a:t>
            </a:r>
          </a:p>
        </p:txBody>
      </p:sp>
      <p:sp>
        <p:nvSpPr>
          <p:cNvPr id="89" name="Блок-схема: узел 88"/>
          <p:cNvSpPr/>
          <p:nvPr/>
        </p:nvSpPr>
        <p:spPr>
          <a:xfrm>
            <a:off x="3744852" y="691852"/>
            <a:ext cx="243195" cy="278946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628" tIns="41315" rIns="82628" bIns="41315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500" b="0" dirty="0">
                <a:solidFill>
                  <a:srgbClr val="002060"/>
                </a:solidFill>
                <a:latin typeface="Century" panose="02040604050505020304" pitchFamily="18" charset="0"/>
              </a:rPr>
              <a:t>3</a:t>
            </a:r>
          </a:p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3878357" y="1677890"/>
            <a:ext cx="1077032" cy="953453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16002" rtlCol="0" anchor="ctr">
            <a:spAutoFit/>
          </a:bodyPr>
          <a:lstStyle/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r>
              <a:rPr lang="ru-RU" sz="6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3895851" y="2747301"/>
            <a:ext cx="1118473" cy="335334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defTabSz="655557">
              <a:lnSpc>
                <a:spcPct val="90000"/>
              </a:lnSpc>
            </a:pPr>
            <a:r>
              <a:rPr lang="ru-RU" sz="10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Дело рассматривается Руководителем (заместителем руководителя</a:t>
            </a:r>
            <a:r>
              <a:rPr lang="ru-RU" sz="10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,)</a:t>
            </a: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96012" indent="-96012" defTabSz="655557">
              <a:lnSpc>
                <a:spcPct val="90000"/>
              </a:lnSpc>
              <a:buAutoNum type="arabicPeriod"/>
            </a:pP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10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Дело рассматривается с участием лица, в отношении которого ведется производство по делу (законного представителя)</a:t>
            </a:r>
          </a:p>
          <a:p>
            <a:pPr defTabSz="655557">
              <a:lnSpc>
                <a:spcPct val="90000"/>
              </a:lnSpc>
            </a:pPr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5465741" y="859705"/>
            <a:ext cx="1105828" cy="70222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Вынесение решения </a:t>
            </a:r>
          </a:p>
          <a:p>
            <a:pPr defTabSz="655557">
              <a:lnSpc>
                <a:spcPct val="90000"/>
              </a:lnSpc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Административном правонарушении</a:t>
            </a:r>
          </a:p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4" name="Блок-схема: узел 93"/>
          <p:cNvSpPr/>
          <p:nvPr/>
        </p:nvSpPr>
        <p:spPr>
          <a:xfrm>
            <a:off x="5335795" y="711090"/>
            <a:ext cx="243195" cy="278946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628" tIns="41315" rIns="82628" bIns="41315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500" b="0" dirty="0">
                <a:solidFill>
                  <a:srgbClr val="002060"/>
                </a:solidFill>
                <a:latin typeface="Century" panose="02040604050505020304" pitchFamily="18" charset="0"/>
              </a:rPr>
              <a:t>4</a:t>
            </a:r>
          </a:p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5480138" y="1683555"/>
            <a:ext cx="1077032" cy="953453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16002" rtlCol="0" anchor="ctr">
            <a:spAutoFit/>
          </a:bodyPr>
          <a:lstStyle/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r>
              <a:rPr lang="ru-RU" sz="6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5584249" y="2667426"/>
            <a:ext cx="1016310" cy="335334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t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10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</a:t>
            </a:r>
            <a:r>
              <a:rPr lang="ru-RU" sz="10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руководителя) </a:t>
            </a: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10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результатам рассмотрения выносится: </a:t>
            </a:r>
          </a:p>
          <a:p>
            <a:pPr defTabSz="655557">
              <a:lnSpc>
                <a:spcPct val="90000"/>
              </a:lnSpc>
            </a:pP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10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Постановление о назначении административного наказания/ постановление о прекращении производства по</a:t>
            </a:r>
            <a:br>
              <a:rPr lang="ru-RU" sz="10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10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делу об АП </a:t>
            </a:r>
          </a:p>
          <a:p>
            <a:pPr defTabSz="655557">
              <a:lnSpc>
                <a:spcPct val="90000"/>
              </a:lnSpc>
            </a:pP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10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endParaRPr lang="ru-RU" sz="7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7162095" y="884928"/>
            <a:ext cx="1047209" cy="6770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9393" tIns="9393" rIns="9393" bIns="9393" numCol="1" spcCol="1175" anchor="ctr" anchorCtr="0">
            <a:noAutofit/>
          </a:bodyPr>
          <a:lstStyle/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655557">
              <a:lnSpc>
                <a:spcPct val="90000"/>
              </a:lnSpc>
            </a:pPr>
            <a:r>
              <a:rPr lang="ru-RU" sz="8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Исполнение решения по делу об Административном правонарушении</a:t>
            </a:r>
          </a:p>
          <a:p>
            <a:pPr defTabSz="655557">
              <a:lnSpc>
                <a:spcPct val="90000"/>
              </a:lnSpc>
            </a:pPr>
            <a:endParaRPr lang="ru-RU" sz="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98" name="Прямая со стрелкой 97"/>
          <p:cNvCxnSpPr/>
          <p:nvPr/>
        </p:nvCxnSpPr>
        <p:spPr>
          <a:xfrm>
            <a:off x="6600559" y="1223430"/>
            <a:ext cx="532546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Блок-схема: узел 98"/>
          <p:cNvSpPr/>
          <p:nvPr/>
        </p:nvSpPr>
        <p:spPr>
          <a:xfrm>
            <a:off x="7028043" y="711090"/>
            <a:ext cx="243195" cy="278946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628" tIns="41315" rIns="82628" bIns="41315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500" b="0" dirty="0">
                <a:solidFill>
                  <a:srgbClr val="002060"/>
                </a:solidFill>
                <a:latin typeface="Century" panose="02040604050505020304" pitchFamily="18" charset="0"/>
              </a:rPr>
              <a:t>5</a:t>
            </a:r>
          </a:p>
          <a:p>
            <a:pPr algn="ctr"/>
            <a:endParaRPr lang="ru-RU" sz="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7166511" y="1683554"/>
            <a:ext cx="1077032" cy="953453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16002" rtlCol="0" anchor="ctr">
            <a:spAutoFit/>
          </a:bodyPr>
          <a:lstStyle/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r>
              <a:rPr lang="ru-RU" sz="6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346710" rtl="0" hangingPunct="0"/>
            <a:endParaRPr lang="ru-RU" sz="6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101" name="Прямая со стрелкой 100"/>
          <p:cNvCxnSpPr/>
          <p:nvPr/>
        </p:nvCxnSpPr>
        <p:spPr>
          <a:xfrm>
            <a:off x="1640554" y="1952836"/>
            <a:ext cx="475585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 flipV="1">
            <a:off x="1612774" y="2410091"/>
            <a:ext cx="503365" cy="669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Номер слайда 6"/>
          <p:cNvSpPr txBox="1">
            <a:spLocks/>
          </p:cNvSpPr>
          <p:nvPr/>
        </p:nvSpPr>
        <p:spPr bwMode="auto">
          <a:xfrm>
            <a:off x="6886586" y="6561634"/>
            <a:ext cx="2103120" cy="2693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1932383">
              <a:defRPr sz="175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66191" algn="l" defTabSz="1932383">
              <a:defRPr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932383" algn="l" defTabSz="1932383">
              <a:defRPr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98576" algn="l" defTabSz="1932383">
              <a:defRPr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864767" algn="l" defTabSz="1932383">
              <a:defRPr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0959" algn="l" defTabSz="1932383">
              <a:defRPr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97150" algn="l" defTabSz="1932383">
              <a:defRPr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63343" algn="l" defTabSz="1932383">
              <a:defRPr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29535" algn="l" defTabSz="1932383">
              <a:defRPr sz="3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A6C436-0D4A-4340-A2B7-930FFE7E96AA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7924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ru-RU" smtClean="0"/>
              <a:t>10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2971800"/>
            <a:ext cx="560922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762000" y="32032"/>
            <a:ext cx="1828800" cy="614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r>
              <a:rPr lang="ru-RU" sz="9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</p:spTree>
    <p:extLst>
      <p:ext uri="{BB962C8B-B14F-4D97-AF65-F5344CB8AC3E}">
        <p14:creationId xmlns:p14="http://schemas.microsoft.com/office/powerpoint/2010/main" val="149445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reasury">
      <a:dk1>
        <a:sysClr val="windowText" lastClr="000000"/>
      </a:dk1>
      <a:lt1>
        <a:sysClr val="window" lastClr="FFFFFF"/>
      </a:lt1>
      <a:dk2>
        <a:srgbClr val="1F497D"/>
      </a:dk2>
      <a:lt2>
        <a:srgbClr val="DBE5F1"/>
      </a:lt2>
      <a:accent1>
        <a:srgbClr val="4F81BD"/>
      </a:accent1>
      <a:accent2>
        <a:srgbClr val="DBE5F1"/>
      </a:accent2>
      <a:accent3>
        <a:srgbClr val="B8CCE4"/>
      </a:accent3>
      <a:accent4>
        <a:srgbClr val="366092"/>
      </a:accent4>
      <a:accent5>
        <a:srgbClr val="244061"/>
      </a:accent5>
      <a:accent6>
        <a:srgbClr val="8DB3E2"/>
      </a:accent6>
      <a:hlink>
        <a:srgbClr val="C0504D"/>
      </a:hlink>
      <a:folHlink>
        <a:srgbClr val="C0504D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624</TotalTime>
  <Words>1124</Words>
  <Application>Microsoft Office PowerPoint</Application>
  <DocSecurity>0</DocSecurity>
  <PresentationFormat>Экран (4:3)</PresentationFormat>
  <Paragraphs>264</Paragraphs>
  <Slides>11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Презентация PowerPoint</vt:lpstr>
      <vt:lpstr>Внесение изменений в КоАП  506-ФЗ от 28.12.2025  </vt:lpstr>
      <vt:lpstr>Презентация PowerPoint</vt:lpstr>
      <vt:lpstr>КоАП (ст.15.49)  отражение данных в ПУР КС ГИИС Электронный бюджет</vt:lpstr>
      <vt:lpstr>КоАП (ст.15.49)  отражение данных в ПУР КС ГИИС Электронный бюджет</vt:lpstr>
      <vt:lpstr>КоАП (ст.15.49)  отражение данных в ПУР КС ГИИС Электронный бюджет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Кошевая Татьяна Юрьевна</cp:lastModifiedBy>
  <cp:revision>125</cp:revision>
  <dcterms:created xsi:type="dcterms:W3CDTF">2019-07-31T16:47:50Z</dcterms:created>
  <dcterms:modified xsi:type="dcterms:W3CDTF">2026-01-26T06:56:43Z</dcterms:modified>
  <dc:identifier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